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  <p:sldMasterId id="2147483661" r:id="rId3"/>
    <p:sldMasterId id="2147483687" r:id="rId4"/>
  </p:sldMasterIdLst>
  <p:notesMasterIdLst>
    <p:notesMasterId r:id="rId13"/>
  </p:notesMasterIdLst>
  <p:handoutMasterIdLst>
    <p:handoutMasterId r:id="rId14"/>
  </p:handoutMasterIdLst>
  <p:sldIdLst>
    <p:sldId id="256" r:id="rId5"/>
    <p:sldId id="318" r:id="rId6"/>
    <p:sldId id="319" r:id="rId7"/>
    <p:sldId id="320" r:id="rId8"/>
    <p:sldId id="321" r:id="rId9"/>
    <p:sldId id="322" r:id="rId10"/>
    <p:sldId id="323" r:id="rId11"/>
    <p:sldId id="317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41EED-AC4A-48B0-9FB9-B64CD69C0B85}" type="datetimeFigureOut">
              <a:rPr lang="tr-TR" smtClean="0"/>
              <a:t>5.10.2023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11982-CFC7-4D1E-9D8B-AC1C1CA04C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1451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Click to edit the notes format</a:t>
            </a:r>
          </a:p>
        </p:txBody>
      </p:sp>
      <p:sp>
        <p:nvSpPr>
          <p:cNvPr id="17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172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173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74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21CC321-51AC-40B7-9D2F-5FBF73C17B6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78462" cy="3081338"/>
          </a:xfrm>
          <a:prstGeom prst="rect">
            <a:avLst/>
          </a:prstGeom>
          <a:ln w="0">
            <a:noFill/>
          </a:ln>
        </p:spPr>
      </p:sp>
      <p:sp>
        <p:nvSpPr>
          <p:cNvPr id="6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0640" cy="359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7" name="CustomShape 3"/>
          <p:cNvSpPr/>
          <p:nvPr/>
        </p:nvSpPr>
        <p:spPr>
          <a:xfrm>
            <a:off x="0" y="0"/>
            <a:ext cx="6852240" cy="45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tr-TR" sz="900" b="1" strike="noStrike" spc="-1">
                <a:solidFill>
                  <a:srgbClr val="BFBFBF"/>
                </a:solidFill>
                <a:latin typeface="Arial"/>
                <a:ea typeface="+mn-ea"/>
              </a:rPr>
              <a:t>HAVELSAN ÖZEL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tr-TR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 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8" name="CustomShape 4"/>
          <p:cNvSpPr/>
          <p:nvPr/>
        </p:nvSpPr>
        <p:spPr>
          <a:xfrm>
            <a:off x="0" y="8685360"/>
            <a:ext cx="6852240" cy="45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tr-TR" sz="900" b="1" strike="noStrike" spc="-1">
                <a:solidFill>
                  <a:srgbClr val="BFBFBF"/>
                </a:solidFill>
                <a:latin typeface="Arial"/>
                <a:ea typeface="+mn-ea"/>
              </a:rPr>
              <a:t>HAVELSAN ÖZEL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tr-TR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 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9" name="CustomShape 5"/>
          <p:cNvSpPr/>
          <p:nvPr/>
        </p:nvSpPr>
        <p:spPr>
          <a:xfrm>
            <a:off x="3884760" y="8685360"/>
            <a:ext cx="2966040" cy="45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DCE07C6-858A-48D8-A68C-3920C1FFEE60}" type="slidenum">
              <a:rPr lang="tr-T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Header Placeholder 3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&lt;header&gt;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21CC321-51AC-40B7-9D2F-5FBF73C17B6A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2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41318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Header Placeholder 3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&lt;header&gt;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21CC321-51AC-40B7-9D2F-5FBF73C17B6A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3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85044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Header Placeholder 3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&lt;header&gt;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21CC321-51AC-40B7-9D2F-5FBF73C17B6A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4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8544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Header Placeholder 3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&lt;header&gt;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21CC321-51AC-40B7-9D2F-5FBF73C17B6A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5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113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Header Placeholder 3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&lt;header&gt;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21CC321-51AC-40B7-9D2F-5FBF73C17B6A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6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8188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Header Placeholder 3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&lt;header&gt;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21CC321-51AC-40B7-9D2F-5FBF73C17B6A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7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188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0640" cy="3080520"/>
          </a:xfrm>
          <a:prstGeom prst="rect">
            <a:avLst/>
          </a:prstGeom>
          <a:ln w="0">
            <a:noFill/>
          </a:ln>
        </p:spPr>
      </p:sp>
      <p:sp>
        <p:nvSpPr>
          <p:cNvPr id="9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0640" cy="359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2" name="CustomShape 3"/>
          <p:cNvSpPr/>
          <p:nvPr/>
        </p:nvSpPr>
        <p:spPr>
          <a:xfrm>
            <a:off x="0" y="0"/>
            <a:ext cx="6852240" cy="45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900" b="1" strike="noStrike" spc="-1">
                <a:solidFill>
                  <a:srgbClr val="BFBFBF"/>
                </a:solidFill>
                <a:latin typeface="Arial"/>
                <a:ea typeface="+mn-ea"/>
              </a:rPr>
              <a:t>HAVELSAN ÖZEL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 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3" name="CustomShape 4"/>
          <p:cNvSpPr/>
          <p:nvPr/>
        </p:nvSpPr>
        <p:spPr>
          <a:xfrm>
            <a:off x="0" y="8685360"/>
            <a:ext cx="6852240" cy="45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900" b="1" strike="noStrike" spc="-1">
                <a:solidFill>
                  <a:srgbClr val="BFBFBF"/>
                </a:solidFill>
                <a:latin typeface="Arial"/>
                <a:ea typeface="+mn-ea"/>
              </a:rPr>
              <a:t>HAVELSAN ÖZEL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 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4" name="CustomShape 5"/>
          <p:cNvSpPr/>
          <p:nvPr/>
        </p:nvSpPr>
        <p:spPr>
          <a:xfrm>
            <a:off x="3884760" y="8685360"/>
            <a:ext cx="2966040" cy="45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1D559A7-0F30-4E08-9971-5845D3296B26}" type="slidenum">
              <a:rPr lang="tr-T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stomShape 1"/>
          <p:cNvSpPr/>
          <p:nvPr/>
        </p:nvSpPr>
        <p:spPr>
          <a:xfrm>
            <a:off x="11323080" y="6585840"/>
            <a:ext cx="92628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fld id="{8693F04C-6461-4668-B227-158C133A7BB9}" type="slidenum">
              <a:rPr lang="en-GB" sz="900" b="0" strike="noStrike" spc="-1">
                <a:solidFill>
                  <a:srgbClr val="AFABAB"/>
                </a:solidFill>
                <a:latin typeface="Arial"/>
                <a:ea typeface="Tahoma"/>
              </a:rPr>
              <a:t>‹#›</a:t>
            </a:fld>
            <a:r>
              <a:rPr lang="tr-TR" sz="900" b="0" strike="noStrike" spc="-1">
                <a:solidFill>
                  <a:srgbClr val="AFABAB"/>
                </a:solidFill>
                <a:latin typeface="Arial"/>
                <a:ea typeface="Tahoma"/>
              </a:rPr>
              <a:t> / 38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" name="Resim 5"/>
          <p:cNvPicPr/>
          <p:nvPr/>
        </p:nvPicPr>
        <p:blipFill>
          <a:blip r:embed="rId14"/>
          <a:stretch/>
        </p:blipFill>
        <p:spPr>
          <a:xfrm>
            <a:off x="507960" y="0"/>
            <a:ext cx="11687760" cy="5666040"/>
          </a:xfrm>
          <a:prstGeom prst="rect">
            <a:avLst/>
          </a:prstGeom>
          <a:ln w="0">
            <a:noFill/>
          </a:ln>
          <a:effectLst>
            <a:reflection stA="84000" endPos="2000" dist="50800" dir="5400000" sy="-100000" algn="bl" rotWithShape="0"/>
          </a:effectLst>
        </p:spPr>
      </p:pic>
      <p:sp>
        <p:nvSpPr>
          <p:cNvPr id="2" name="CustomShape 2"/>
          <p:cNvSpPr/>
          <p:nvPr/>
        </p:nvSpPr>
        <p:spPr>
          <a:xfrm>
            <a:off x="10461960" y="6320160"/>
            <a:ext cx="1724400" cy="532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CustomShape 3"/>
          <p:cNvSpPr/>
          <p:nvPr/>
        </p:nvSpPr>
        <p:spPr>
          <a:xfrm>
            <a:off x="0" y="5892840"/>
            <a:ext cx="12186360" cy="959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" name="Picture 18"/>
          <p:cNvPicPr/>
          <p:nvPr/>
        </p:nvPicPr>
        <p:blipFill>
          <a:blip r:embed="rId15"/>
          <a:srcRect r="81743"/>
          <a:stretch/>
        </p:blipFill>
        <p:spPr>
          <a:xfrm>
            <a:off x="74880" y="6337440"/>
            <a:ext cx="453600" cy="514800"/>
          </a:xfrm>
          <a:prstGeom prst="rect">
            <a:avLst/>
          </a:prstGeom>
          <a:ln w="0">
            <a:noFill/>
          </a:ln>
        </p:spPr>
      </p:pic>
      <p:sp>
        <p:nvSpPr>
          <p:cNvPr id="5" name="CustomShape 4"/>
          <p:cNvSpPr/>
          <p:nvPr/>
        </p:nvSpPr>
        <p:spPr>
          <a:xfrm>
            <a:off x="475200" y="6401520"/>
            <a:ext cx="21243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tr-TR" sz="800" b="0" i="1" strike="noStrike" spc="-1">
                <a:solidFill>
                  <a:srgbClr val="000000"/>
                </a:solidFill>
                <a:latin typeface="Arial"/>
                <a:ea typeface="Tahoma"/>
              </a:rPr>
              <a:t>HAVELSAN, </a:t>
            </a:r>
            <a:r>
              <a:rPr lang="en-US" sz="800" b="0" i="1" strike="noStrike" spc="-1">
                <a:solidFill>
                  <a:srgbClr val="000000"/>
                </a:solidFill>
                <a:latin typeface="Arial"/>
                <a:ea typeface="Tahoma"/>
              </a:rPr>
              <a:t>is an establishment of Turkish Armed Forces Foundation. 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CustomShape 5"/>
          <p:cNvSpPr/>
          <p:nvPr/>
        </p:nvSpPr>
        <p:spPr>
          <a:xfrm rot="21448800">
            <a:off x="4741200" y="22320"/>
            <a:ext cx="2418840" cy="5641560"/>
          </a:xfrm>
          <a:prstGeom prst="parallelogram">
            <a:avLst>
              <a:gd name="adj" fmla="val 91709"/>
            </a:avLst>
          </a:prstGeom>
          <a:blipFill rotWithShape="0">
            <a:blip r:embed="rId16"/>
            <a:srcRect/>
            <a:stretch/>
          </a:blip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" name="CustomShape 6"/>
          <p:cNvSpPr/>
          <p:nvPr/>
        </p:nvSpPr>
        <p:spPr>
          <a:xfrm rot="21448800">
            <a:off x="2715480" y="23400"/>
            <a:ext cx="2393640" cy="5645520"/>
          </a:xfrm>
          <a:prstGeom prst="parallelogram">
            <a:avLst>
              <a:gd name="adj" fmla="val 91709"/>
            </a:avLst>
          </a:prstGeom>
          <a:blipFill rotWithShape="0">
            <a:blip r:embed="rId16"/>
            <a:srcRect/>
            <a:stretch/>
          </a:blip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" name="CustomShape 7"/>
          <p:cNvSpPr/>
          <p:nvPr/>
        </p:nvSpPr>
        <p:spPr>
          <a:xfrm rot="21448800">
            <a:off x="6927480" y="9000"/>
            <a:ext cx="2418840" cy="5641560"/>
          </a:xfrm>
          <a:prstGeom prst="parallelogram">
            <a:avLst>
              <a:gd name="adj" fmla="val 91709"/>
            </a:avLst>
          </a:prstGeom>
          <a:blipFill rotWithShape="0">
            <a:blip r:embed="rId16"/>
            <a:srcRect/>
            <a:stretch/>
          </a:blip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" name="CustomShape 8"/>
          <p:cNvSpPr/>
          <p:nvPr/>
        </p:nvSpPr>
        <p:spPr>
          <a:xfrm rot="21448800">
            <a:off x="9089280" y="-12240"/>
            <a:ext cx="2418840" cy="5641560"/>
          </a:xfrm>
          <a:prstGeom prst="parallelogram">
            <a:avLst>
              <a:gd name="adj" fmla="val 91709"/>
            </a:avLst>
          </a:prstGeom>
          <a:blipFill rotWithShape="0">
            <a:blip r:embed="rId16"/>
            <a:srcRect/>
            <a:stretch/>
          </a:blip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" name="CustomShape 9"/>
          <p:cNvSpPr/>
          <p:nvPr/>
        </p:nvSpPr>
        <p:spPr>
          <a:xfrm>
            <a:off x="0" y="6669720"/>
            <a:ext cx="12195720" cy="19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700" b="0" strike="noStrike" spc="-1">
                <a:solidFill>
                  <a:srgbClr val="000000"/>
                </a:solidFill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lang="en-US" sz="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11323080" y="6585840"/>
            <a:ext cx="92628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fld id="{05A949CD-5706-4E83-B80C-8418E1861BDB}" type="slidenum">
              <a:rPr lang="en-GB" sz="900" b="0" strike="noStrike" spc="-1">
                <a:solidFill>
                  <a:srgbClr val="AFABAB"/>
                </a:solidFill>
                <a:latin typeface="Arial"/>
                <a:ea typeface="Tahoma"/>
              </a:rPr>
              <a:t>‹#›</a:t>
            </a:fld>
            <a:r>
              <a:rPr lang="tr-TR" sz="900" b="0" strike="noStrike" spc="-1">
                <a:solidFill>
                  <a:srgbClr val="AFABAB"/>
                </a:solidFill>
                <a:latin typeface="Arial"/>
                <a:ea typeface="Tahoma"/>
              </a:rPr>
              <a:t> / 62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Picture 3"/>
          <p:cNvPicPr/>
          <p:nvPr/>
        </p:nvPicPr>
        <p:blipFill>
          <a:blip r:embed="rId15"/>
          <a:stretch/>
        </p:blipFill>
        <p:spPr>
          <a:xfrm>
            <a:off x="-18000" y="6361200"/>
            <a:ext cx="1523160" cy="497160"/>
          </a:xfrm>
          <a:prstGeom prst="rect">
            <a:avLst/>
          </a:prstGeom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11323080" y="6585840"/>
            <a:ext cx="92628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fld id="{D3711887-0752-4CE7-A278-A1F78843D6B2}" type="slidenum">
              <a:rPr lang="en-GB" sz="900" b="0" strike="noStrike" spc="-1">
                <a:solidFill>
                  <a:srgbClr val="AFABAB"/>
                </a:solidFill>
                <a:latin typeface="Arial"/>
                <a:ea typeface="Tahoma"/>
              </a:rPr>
              <a:t>‹#›</a:t>
            </a:fld>
            <a:r>
              <a:rPr lang="tr-TR" sz="900" b="0" strike="noStrike" spc="-1">
                <a:solidFill>
                  <a:srgbClr val="AFABAB"/>
                </a:solidFill>
                <a:latin typeface="Arial"/>
                <a:ea typeface="Tahoma"/>
              </a:rPr>
              <a:t> / 62</a:t>
            </a:r>
            <a:endParaRPr lang="en-US" sz="9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0" name="Picture 7"/>
          <p:cNvPicPr/>
          <p:nvPr/>
        </p:nvPicPr>
        <p:blipFill>
          <a:blip r:embed="rId15"/>
          <a:stretch/>
        </p:blipFill>
        <p:spPr>
          <a:xfrm>
            <a:off x="233640" y="567720"/>
            <a:ext cx="3819600" cy="1254240"/>
          </a:xfrm>
          <a:prstGeom prst="rect">
            <a:avLst/>
          </a:prstGeom>
          <a:ln w="0">
            <a:noFill/>
          </a:ln>
        </p:spPr>
      </p:pic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507960" y="1460880"/>
            <a:ext cx="3031560" cy="151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6000" b="1" strike="noStrike" spc="-1" dirty="0" smtClean="0">
                <a:solidFill>
                  <a:srgbClr val="333333"/>
                </a:solidFill>
                <a:latin typeface="aakar"/>
                <a:ea typeface="DejaVu Sans"/>
              </a:rPr>
              <a:t>KEYSIS</a:t>
            </a:r>
            <a:endParaRPr lang="en-US" sz="6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3545280" y="6044400"/>
            <a:ext cx="5380920" cy="39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tr-TR" sz="2000" b="0" strike="noStrike" spc="-1">
                <a:solidFill>
                  <a:srgbClr val="1A3A6C"/>
                </a:solidFill>
                <a:latin typeface="Arial"/>
                <a:ea typeface="DejaVu Sans"/>
              </a:rPr>
              <a:t>Bilgi Ve İletişim Teknolojileri GMY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lang="tr-TR" sz="2000" b="0" strike="noStrike" spc="-1">
                <a:solidFill>
                  <a:srgbClr val="1A3A6C"/>
                </a:solidFill>
                <a:latin typeface="Arial"/>
                <a:ea typeface="DejaVu Sans"/>
              </a:rPr>
              <a:t>Yazılım Mimarileri Grup Liderliği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ustomShape 3"/>
          <p:cNvSpPr/>
          <p:nvPr/>
        </p:nvSpPr>
        <p:spPr>
          <a:xfrm>
            <a:off x="10915920" y="6442560"/>
            <a:ext cx="113688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tr-TR" sz="900" b="1" strike="noStrike" spc="-1">
                <a:solidFill>
                  <a:srgbClr val="BFBFBF"/>
                </a:solidFill>
                <a:latin typeface="Arial"/>
                <a:ea typeface="DejaVu Sans"/>
              </a:rPr>
              <a:t>HAVELSAN ÖZEL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tr-TR" sz="12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 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9667995" cy="59775"/>
          </a:xfrm>
        </p:spPr>
        <p:txBody>
          <a:bodyPr/>
          <a:lstStyle/>
          <a:p>
            <a:r>
              <a:rPr lang="tr-TR" sz="3200" dirty="0" err="1" smtClean="0"/>
              <a:t>Keysis</a:t>
            </a:r>
            <a:r>
              <a:rPr lang="tr-TR" sz="3200" dirty="0" smtClean="0"/>
              <a:t> Nedir?</a:t>
            </a:r>
            <a:endParaRPr lang="tr-TR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242046" y="869576"/>
            <a:ext cx="11689977" cy="5342965"/>
          </a:xfrm>
        </p:spPr>
        <p:txBody>
          <a:bodyPr/>
          <a:lstStyle/>
          <a:p>
            <a:r>
              <a:rPr lang="tr-TR" sz="3200" dirty="0" err="1" smtClean="0"/>
              <a:t>Keysis</a:t>
            </a:r>
            <a:r>
              <a:rPr lang="tr-TR" sz="3200" dirty="0" smtClean="0"/>
              <a:t>(Kimlik Erişim ve Yönetim Sistemi), </a:t>
            </a:r>
            <a:r>
              <a:rPr lang="tr-TR" sz="3200" dirty="0"/>
              <a:t>bir kurumun bilgi sistemlerine erişimi kontrol etmek için kullanılan bir dizi süreç ve uygulamadır. </a:t>
            </a:r>
            <a:r>
              <a:rPr lang="tr-TR" sz="3200" dirty="0" smtClean="0"/>
              <a:t>Doğru </a:t>
            </a:r>
            <a:r>
              <a:rPr lang="tr-TR" sz="3200" dirty="0"/>
              <a:t>kişilerin, doğru zamanda, doğru amaçlarla, doğru kaynaklara erişimini sağlar.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265349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9667995" cy="59775"/>
          </a:xfrm>
        </p:spPr>
        <p:txBody>
          <a:bodyPr/>
          <a:lstStyle/>
          <a:p>
            <a:r>
              <a:rPr lang="tr-TR" sz="3200" dirty="0" err="1" smtClean="0"/>
              <a:t>Keysis</a:t>
            </a:r>
            <a:r>
              <a:rPr lang="tr-TR" sz="3200" dirty="0" smtClean="0"/>
              <a:t> </a:t>
            </a:r>
            <a:r>
              <a:rPr lang="tr-TR" sz="3200" dirty="0" smtClean="0"/>
              <a:t>Özellikleri</a:t>
            </a:r>
            <a:endParaRPr lang="tr-TR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286871" y="788893"/>
            <a:ext cx="11609294" cy="53160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Kimlik doğrulama ve yetkilendirme:</a:t>
            </a:r>
            <a:r>
              <a:rPr lang="tr-TR" sz="2400" dirty="0"/>
              <a:t> </a:t>
            </a:r>
            <a:r>
              <a:rPr lang="tr-TR" sz="2400" dirty="0" err="1" smtClean="0"/>
              <a:t>Keysis</a:t>
            </a:r>
            <a:r>
              <a:rPr lang="tr-TR" sz="2400" dirty="0" smtClean="0"/>
              <a:t>, </a:t>
            </a:r>
            <a:r>
              <a:rPr lang="tr-TR" sz="2400" dirty="0"/>
              <a:t>kullanıcıların kimliklerini doğrulamak ve onlara yalnızca yetkileri dahilinde erişimi sağlamak için çeşitli doğrulama yöntemlerini destekler</a:t>
            </a:r>
            <a:r>
              <a:rPr lang="tr-TR" sz="2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Kullanıcı yönetimi:</a:t>
            </a:r>
            <a:r>
              <a:rPr lang="tr-TR" sz="2400" dirty="0"/>
              <a:t> </a:t>
            </a:r>
            <a:r>
              <a:rPr lang="tr-TR" sz="2400" dirty="0" err="1" smtClean="0"/>
              <a:t>Keysis</a:t>
            </a:r>
            <a:r>
              <a:rPr lang="tr-TR" sz="2400" dirty="0" smtClean="0"/>
              <a:t>, </a:t>
            </a:r>
            <a:r>
              <a:rPr lang="tr-TR" sz="2400" dirty="0"/>
              <a:t>kullanıcıların bilgilerini yönetmek için bir dizi araç ve özellik sunar. Bu özellikler arasında kullanıcı kaydı, kullanıcı güncellemesi ve kullanıcı </a:t>
            </a:r>
            <a:r>
              <a:rPr lang="tr-TR" sz="2400" dirty="0" smtClean="0"/>
              <a:t>silme gibi özellikler bulunur.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 smtClean="0"/>
              <a:t>Yetki rol yönetimi:</a:t>
            </a:r>
            <a:r>
              <a:rPr lang="tr-TR" sz="2400" dirty="0" smtClean="0"/>
              <a:t> </a:t>
            </a:r>
            <a:r>
              <a:rPr lang="tr-TR" sz="2400" dirty="0" err="1" smtClean="0"/>
              <a:t>Keysis</a:t>
            </a:r>
            <a:r>
              <a:rPr lang="tr-TR" sz="2400" dirty="0" smtClean="0"/>
              <a:t>, kullanıcıların belirli kaynaklara ve işlevlere erişimi kontrol etmek için yetki kullanmayı destekler. Yetkilerin kullanıcılar arasında atanmasını, geri alınmasını ve vekalet edilmesi sağlar.</a:t>
            </a:r>
          </a:p>
        </p:txBody>
      </p:sp>
    </p:spTree>
    <p:extLst>
      <p:ext uri="{BB962C8B-B14F-4D97-AF65-F5344CB8AC3E}">
        <p14:creationId xmlns:p14="http://schemas.microsoft.com/office/powerpoint/2010/main" val="887648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71" y="0"/>
            <a:ext cx="10022541" cy="519953"/>
          </a:xfrm>
        </p:spPr>
        <p:txBody>
          <a:bodyPr/>
          <a:lstStyle/>
          <a:p>
            <a:r>
              <a:rPr lang="tr-TR" sz="3200" dirty="0" err="1" smtClean="0"/>
              <a:t>Keysis</a:t>
            </a:r>
            <a:r>
              <a:rPr lang="tr-TR" sz="3200" dirty="0" smtClean="0"/>
              <a:t> </a:t>
            </a:r>
            <a:r>
              <a:rPr lang="tr-TR" sz="3200" dirty="0" smtClean="0"/>
              <a:t>Avantajları</a:t>
            </a:r>
            <a:endParaRPr lang="tr-TR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1192306" y="788893"/>
            <a:ext cx="10703859" cy="531607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dirty="0" smtClean="0"/>
              <a:t>Güvenlik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8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dirty="0" smtClean="0"/>
              <a:t>Kolay Kullanım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8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dirty="0" smtClean="0"/>
              <a:t>Esneklik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8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dirty="0" smtClean="0"/>
              <a:t>Evrensel Protokollere Uygunluk(</a:t>
            </a:r>
            <a:r>
              <a:rPr lang="tr-TR" sz="2800" dirty="0" err="1" smtClean="0"/>
              <a:t>Oauth</a:t>
            </a:r>
            <a:r>
              <a:rPr lang="tr-TR" sz="2800" dirty="0" smtClean="0"/>
              <a:t> 2.0)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8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dirty="0" smtClean="0"/>
              <a:t>Entegre Özellik Destekleri (LDAP, </a:t>
            </a:r>
            <a:r>
              <a:rPr lang="tr-TR" sz="2800" dirty="0" err="1" smtClean="0"/>
              <a:t>Kerberos</a:t>
            </a:r>
            <a:r>
              <a:rPr lang="tr-TR" sz="2800" dirty="0" smtClean="0"/>
              <a:t> SSO vb.)</a:t>
            </a:r>
          </a:p>
        </p:txBody>
      </p:sp>
    </p:spTree>
    <p:extLst>
      <p:ext uri="{BB962C8B-B14F-4D97-AF65-F5344CB8AC3E}">
        <p14:creationId xmlns:p14="http://schemas.microsoft.com/office/powerpoint/2010/main" val="1257326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71" y="0"/>
            <a:ext cx="10022541" cy="519953"/>
          </a:xfrm>
        </p:spPr>
        <p:txBody>
          <a:bodyPr/>
          <a:lstStyle/>
          <a:p>
            <a:r>
              <a:rPr lang="tr-TR" sz="3200" dirty="0" err="1" smtClean="0"/>
              <a:t>Keysis</a:t>
            </a:r>
            <a:r>
              <a:rPr lang="tr-TR" sz="3200" dirty="0" smtClean="0"/>
              <a:t> </a:t>
            </a:r>
            <a:r>
              <a:rPr lang="tr-TR" sz="3200" dirty="0" smtClean="0"/>
              <a:t>Eğitim Akışı</a:t>
            </a:r>
            <a:endParaRPr lang="tr-TR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1192306" y="788893"/>
            <a:ext cx="10703859" cy="531607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dirty="0" smtClean="0"/>
              <a:t>Mimari </a:t>
            </a:r>
            <a:r>
              <a:rPr lang="tr-TR" sz="2800" dirty="0"/>
              <a:t>Y</a:t>
            </a:r>
            <a:r>
              <a:rPr lang="tr-TR" sz="2800" dirty="0" smtClean="0"/>
              <a:t>apı ve Topoloji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8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dirty="0" err="1" smtClean="0"/>
              <a:t>Keysis</a:t>
            </a:r>
            <a:r>
              <a:rPr lang="tr-TR" sz="2800" dirty="0" smtClean="0"/>
              <a:t> Uygulaması Üzerinden Özelliklerin Anlatılması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8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dirty="0" smtClean="0"/>
              <a:t>Geliştirme Aşamasında </a:t>
            </a:r>
            <a:r>
              <a:rPr lang="tr-TR" sz="2800" dirty="0" err="1" smtClean="0"/>
              <a:t>Keysis</a:t>
            </a:r>
            <a:r>
              <a:rPr lang="tr-TR" sz="2800" dirty="0" smtClean="0"/>
              <a:t> Kullanımı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tr-TR" sz="200" dirty="0" smtClean="0"/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tr-TR" sz="200" dirty="0" smtClean="0"/>
          </a:p>
        </p:txBody>
      </p:sp>
    </p:spTree>
    <p:extLst>
      <p:ext uri="{BB962C8B-B14F-4D97-AF65-F5344CB8AC3E}">
        <p14:creationId xmlns:p14="http://schemas.microsoft.com/office/powerpoint/2010/main" val="3270979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71" y="0"/>
            <a:ext cx="10022541" cy="519953"/>
          </a:xfrm>
        </p:spPr>
        <p:txBody>
          <a:bodyPr/>
          <a:lstStyle/>
          <a:p>
            <a:r>
              <a:rPr lang="tr-TR" sz="3200" dirty="0" err="1" smtClean="0"/>
              <a:t>Keysis</a:t>
            </a:r>
            <a:r>
              <a:rPr lang="tr-TR" sz="3200" dirty="0" smtClean="0"/>
              <a:t> </a:t>
            </a:r>
            <a:r>
              <a:rPr lang="tr-TR" sz="3200" dirty="0" smtClean="0"/>
              <a:t>Topoloji</a:t>
            </a:r>
            <a:endParaRPr lang="tr-TR" sz="3200" dirty="0"/>
          </a:p>
        </p:txBody>
      </p:sp>
      <p:pic>
        <p:nvPicPr>
          <p:cNvPr id="1026" name="Picture 2" descr="http://eksen.bulut.ai/versions-2-4-0/3_urunler/1_oauth/resources/hvl-framework-oauth-topolog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12" y="743229"/>
            <a:ext cx="9027458" cy="558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206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71" y="0"/>
            <a:ext cx="10022541" cy="519953"/>
          </a:xfrm>
        </p:spPr>
        <p:txBody>
          <a:bodyPr/>
          <a:lstStyle/>
          <a:p>
            <a:r>
              <a:rPr lang="tr-TR" sz="3200" dirty="0" err="1" smtClean="0"/>
              <a:t>Keysis</a:t>
            </a:r>
            <a:r>
              <a:rPr lang="tr-TR" sz="3200" dirty="0" smtClean="0"/>
              <a:t> </a:t>
            </a:r>
            <a:r>
              <a:rPr lang="tr-TR" sz="3200" dirty="0" smtClean="0"/>
              <a:t>Oturum İstek </a:t>
            </a:r>
            <a:r>
              <a:rPr lang="tr-TR" sz="3200" smtClean="0"/>
              <a:t>Yaşam Döngüsü</a:t>
            </a:r>
            <a:endParaRPr lang="tr-TR" sz="3200" dirty="0"/>
          </a:p>
        </p:txBody>
      </p:sp>
      <p:pic>
        <p:nvPicPr>
          <p:cNvPr id="2050" name="Picture 2" descr="http://eksen.bulut.ai/versions-2-4-0/3_urunler/1_oauth/resources/hvl-framework-authentication-flow-topolog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478" y="735106"/>
            <a:ext cx="6761325" cy="545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113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CustomShape 1"/>
          <p:cNvSpPr/>
          <p:nvPr/>
        </p:nvSpPr>
        <p:spPr>
          <a:xfrm>
            <a:off x="1346040" y="3667320"/>
            <a:ext cx="5917320" cy="9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strike="noStrike" spc="-1">
                <a:solidFill>
                  <a:srgbClr val="FFFFFF"/>
                </a:solidFill>
                <a:latin typeface="Arial"/>
                <a:ea typeface="DejaVu Sans"/>
              </a:rPr>
              <a:t>Teşekkürler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2" name="CustomShape 2"/>
          <p:cNvSpPr/>
          <p:nvPr/>
        </p:nvSpPr>
        <p:spPr>
          <a:xfrm>
            <a:off x="1346040" y="2194920"/>
            <a:ext cx="5917320" cy="9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strike="noStrike" spc="-1">
                <a:solidFill>
                  <a:srgbClr val="FFFFFF"/>
                </a:solidFill>
                <a:latin typeface="Arial"/>
                <a:ea typeface="DejaVu Sans"/>
              </a:rPr>
              <a:t>Soru ve Cevaplar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3" name="CustomShape 3"/>
          <p:cNvSpPr/>
          <p:nvPr/>
        </p:nvSpPr>
        <p:spPr>
          <a:xfrm>
            <a:off x="1386720" y="4525200"/>
            <a:ext cx="5337000" cy="191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latin typeface="Georgia"/>
                <a:ea typeface="DejaVu Sans"/>
              </a:rPr>
              <a:t>www.havelsan.com.tr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tr-TR" sz="1600" b="0" strike="noStrike" spc="-1">
                <a:solidFill>
                  <a:srgbClr val="FFFFFF"/>
                </a:solidFill>
                <a:latin typeface="Georgia"/>
                <a:ea typeface="DejaVu Sans"/>
              </a:rPr>
              <a:t>© 2020 </a:t>
            </a:r>
            <a:r>
              <a:rPr lang="en-US" sz="1600" b="0" strike="noStrike" spc="-1">
                <a:solidFill>
                  <a:srgbClr val="FFFFFF"/>
                </a:solidFill>
                <a:latin typeface="Georgia"/>
                <a:ea typeface="DejaVu Sans"/>
              </a:rPr>
              <a:t>HAVELSAN</a:t>
            </a:r>
            <a:r>
              <a:rPr lang="tr-TR" sz="1600" b="0" strike="noStrike" spc="-1">
                <a:solidFill>
                  <a:srgbClr val="FFFFFF"/>
                </a:solidFill>
                <a:latin typeface="Georgia"/>
                <a:ea typeface="DejaVu Sans"/>
              </a:rPr>
              <a:t> All rights reserved.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tr-TR" sz="1600" b="0" strike="noStrike" spc="-1">
                <a:solidFill>
                  <a:srgbClr val="FFFFFF"/>
                </a:solidFill>
                <a:latin typeface="Georgia"/>
                <a:ea typeface="DejaVu Sans"/>
              </a:rPr>
              <a:t>HAVELSAN </a:t>
            </a:r>
            <a:r>
              <a:rPr lang="en-US" sz="1600" b="0" strike="noStrike" spc="-1">
                <a:solidFill>
                  <a:srgbClr val="FFFFFF"/>
                </a:solidFill>
                <a:latin typeface="Georgia"/>
                <a:ea typeface="DejaVu Sans"/>
              </a:rPr>
              <a:t>BİT </a:t>
            </a:r>
            <a:r>
              <a:rPr lang="tr-TR" sz="1600" b="0" strike="noStrike" spc="-1">
                <a:solidFill>
                  <a:srgbClr val="FFFFFF"/>
                </a:solidFill>
                <a:latin typeface="Georgia"/>
                <a:ea typeface="DejaVu Sans"/>
              </a:rPr>
              <a:t>YAZILIMLARI MİMARİ </a:t>
            </a:r>
            <a:r>
              <a:rPr lang="en-US" sz="1600" b="0" strike="noStrike" spc="-1">
                <a:solidFill>
                  <a:srgbClr val="FFFFFF"/>
                </a:solidFill>
                <a:latin typeface="Georgia"/>
                <a:ea typeface="DejaVu Sans"/>
              </a:rPr>
              <a:t>GRUBU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latin typeface="Georgia"/>
                <a:ea typeface="DejaVu Sans"/>
              </a:rPr>
              <a:t>Mustafa Kemal Mahallesi 2120 Cad. No:39 P.K. : 06510 Çankaya/ANKARA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4" name="CustomShape 4"/>
          <p:cNvSpPr/>
          <p:nvPr/>
        </p:nvSpPr>
        <p:spPr>
          <a:xfrm>
            <a:off x="10915920" y="6442560"/>
            <a:ext cx="113688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tr-TR" sz="900" b="1" strike="noStrike" spc="-1">
                <a:solidFill>
                  <a:srgbClr val="BFBFBF"/>
                </a:solidFill>
                <a:latin typeface="Arial"/>
                <a:ea typeface="DejaVu Sans"/>
              </a:rPr>
              <a:t>HAVELSAN ÖZEL</a:t>
            </a:r>
            <a:endParaRPr lang="en-US" sz="900" b="0" strike="noStrike" spc="-1">
              <a:solidFill>
                <a:srgbClr val="FFFFFF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tr-TR" sz="12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 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753fb180-a0f1-47ee-bb6b-5956a4b631ac" origin="userSelected">
  <element uid="28101b78-9dca-49f0-9bb7-5ad98141e387" value=""/>
  <element uid="id_classification_generalbusiness" value=""/>
</sisl>
</file>

<file path=customXml/itemProps1.xml><?xml version="1.0" encoding="utf-8"?>
<ds:datastoreItem xmlns:ds="http://schemas.openxmlformats.org/officeDocument/2006/customXml" ds:itemID="{E0EBB705-663A-4000-B389-AA36FA123C52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7047</TotalTime>
  <Words>273</Words>
  <Application>Microsoft Office PowerPoint</Application>
  <PresentationFormat>Widescreen</PresentationFormat>
  <Paragraphs>69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aakar</vt:lpstr>
      <vt:lpstr>Arial</vt:lpstr>
      <vt:lpstr>Calibri</vt:lpstr>
      <vt:lpstr>DejaVu Sans</vt:lpstr>
      <vt:lpstr>Georgia</vt:lpstr>
      <vt:lpstr>Symbol</vt:lpstr>
      <vt:lpstr>Tahoma</vt:lpstr>
      <vt:lpstr>Times New Roman</vt:lpstr>
      <vt:lpstr>Wingdings</vt:lpstr>
      <vt:lpstr>Office Theme</vt:lpstr>
      <vt:lpstr>Office Theme</vt:lpstr>
      <vt:lpstr>Office Theme</vt:lpstr>
      <vt:lpstr>PowerPoint Presentation</vt:lpstr>
      <vt:lpstr>Keysis Nedir?</vt:lpstr>
      <vt:lpstr>Keysis Özellikleri</vt:lpstr>
      <vt:lpstr>Keysis Avantajları</vt:lpstr>
      <vt:lpstr>Keysis Eğitim Akışı</vt:lpstr>
      <vt:lpstr>Keysis Topoloji</vt:lpstr>
      <vt:lpstr>Keysis Oturum İstek Yaşam Döngüsü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 Gözden Geçirme Toplantısı Sunum Şablonu (Proje)</dc:title>
  <dc:subject/>
  <dc:creator>Musa SEMERCİ</dc:creator>
  <dc:description/>
  <cp:lastModifiedBy>Hüseyin Cihad GÜLER</cp:lastModifiedBy>
  <cp:revision>440</cp:revision>
  <dcterms:created xsi:type="dcterms:W3CDTF">2020-12-11T08:18:39Z</dcterms:created>
  <dcterms:modified xsi:type="dcterms:W3CDTF">2023-10-05T08:21:15Z</dcterms:modified>
  <dc:language>tr-TR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0x0101002A54CD783C931C459A23051B361483A4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41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41</vt:i4>
  </property>
  <property fmtid="{D5CDD505-2E9C-101B-9397-08002B2CF9AE}" pid="12" name="bjClsUserRVM">
    <vt:lpwstr>[]</vt:lpwstr>
  </property>
  <property fmtid="{D5CDD505-2E9C-101B-9397-08002B2CF9AE}" pid="13" name="bjDocumentLabelXML">
    <vt:lpwstr>&lt;?xml version="1.0" encoding="us-ascii"?&gt;&lt;sisl xmlns:xsi="http://www.w3.org/2001/XMLSchema-instance" xmlns:xsd="http://www.w3.org/2001/XMLSchema" sislVersion="0" policy="753fb180-a0f1-47ee-bb6b-5956a4b631ac" origin="userSelected" xmlns="http://www.boldonj</vt:lpwstr>
  </property>
  <property fmtid="{D5CDD505-2E9C-101B-9397-08002B2CF9AE}" pid="14" name="bjDocumentLabelXML-0">
    <vt:lpwstr>ames.com/2008/01/sie/internal/label"&gt;&lt;element uid="28101b78-9dca-49f0-9bb7-5ad98141e387" value="" /&gt;&lt;element uid="id_classification_generalbusiness" value="" /&gt;&lt;/sisl&gt;</vt:lpwstr>
  </property>
  <property fmtid="{D5CDD505-2E9C-101B-9397-08002B2CF9AE}" pid="15" name="bjDocumentSecurityLabel">
    <vt:lpwstr>HAVELSAN ÖZEL</vt:lpwstr>
  </property>
  <property fmtid="{D5CDD505-2E9C-101B-9397-08002B2CF9AE}" pid="16" name="bjSaver">
    <vt:lpwstr>ZDNtN9c/qWNnkIzd9OE8XO8QdTsyh/T5</vt:lpwstr>
  </property>
  <property fmtid="{D5CDD505-2E9C-101B-9397-08002B2CF9AE}" pid="17" name="docIndexRef">
    <vt:lpwstr>e43bdb9d-8e7e-418f-b371-8201d7e3a178</vt:lpwstr>
  </property>
</Properties>
</file>